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8" r:id="rId3"/>
    <p:sldId id="259" r:id="rId4"/>
    <p:sldId id="274" r:id="rId5"/>
    <p:sldId id="268" r:id="rId6"/>
    <p:sldId id="269" r:id="rId7"/>
    <p:sldId id="271" r:id="rId8"/>
    <p:sldId id="266" r:id="rId9"/>
    <p:sldId id="272" r:id="rId10"/>
    <p:sldId id="273" r:id="rId11"/>
    <p:sldId id="275" r:id="rId12"/>
    <p:sldId id="277" r:id="rId13"/>
    <p:sldId id="276" r:id="rId14"/>
    <p:sldId id="261" r:id="rId15"/>
    <p:sldId id="262" r:id="rId16"/>
    <p:sldId id="279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80" d="100"/>
          <a:sy n="80" d="100"/>
        </p:scale>
        <p:origin x="-34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BB8DB61-DD19-45ED-8C70-623FDF6310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81691" y="-454231"/>
            <a:ext cx="8915399" cy="2262781"/>
          </a:xfrm>
        </p:spPr>
        <p:txBody>
          <a:bodyPr>
            <a:normAutofit/>
          </a:bodyPr>
          <a:lstStyle/>
          <a:p>
            <a:r>
              <a:rPr lang="ca-ES" dirty="0"/>
              <a:t>FESTIVIDAD DEL CORPUS</a:t>
            </a:r>
            <a:endParaRPr lang="ca-ES" dirty="0">
              <a:solidFill>
                <a:srgbClr val="C00000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1F0A81A4-7A05-4491-ADFC-E70C9DB1E2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37950" y="5597521"/>
            <a:ext cx="8915399" cy="1126283"/>
          </a:xfrm>
        </p:spPr>
        <p:txBody>
          <a:bodyPr>
            <a:normAutofit/>
          </a:bodyPr>
          <a:lstStyle/>
          <a:p>
            <a:r>
              <a:rPr lang="ca-ES" sz="2800" dirty="0" smtClean="0"/>
              <a:t>11 </a:t>
            </a:r>
            <a:r>
              <a:rPr lang="ca-ES" sz="2800" dirty="0"/>
              <a:t>de </a:t>
            </a:r>
            <a:r>
              <a:rPr lang="es-ES" sz="2800" dirty="0" smtClean="0"/>
              <a:t>Junio </a:t>
            </a:r>
            <a:r>
              <a:rPr lang="ca-ES" sz="2800" dirty="0" smtClean="0"/>
              <a:t> </a:t>
            </a:r>
            <a:r>
              <a:rPr lang="ca-ES" sz="2800" dirty="0"/>
              <a:t>2020</a:t>
            </a:r>
          </a:p>
        </p:txBody>
      </p:sp>
      <p:pic>
        <p:nvPicPr>
          <p:cNvPr id="1026" name="Picture 2" descr="C:\Users\User\Documents\Pilar\DONES\COORD. ALCEM LA VEU\IMG_20200207_1349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723" y="2080593"/>
            <a:ext cx="3419544" cy="350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412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5A82B625-CE2A-4A9F-9FB2-70C3CCCC3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0966" y="0"/>
            <a:ext cx="6041034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7502BDD6-CD2B-4994-9C32-D2150E6DDBD2}"/>
              </a:ext>
            </a:extLst>
          </p:cNvPr>
          <p:cNvSpPr txBox="1"/>
          <p:nvPr/>
        </p:nvSpPr>
        <p:spPr>
          <a:xfrm>
            <a:off x="1243640" y="1257923"/>
            <a:ext cx="572493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Los pies son símbolo de la orientación y la dirección que lleva nuestra vida.</a:t>
            </a:r>
          </a:p>
          <a:p>
            <a:r>
              <a:rPr lang="es-ES" sz="2400" b="1" dirty="0" smtClean="0"/>
              <a:t> ¿Hacia dónde caminas ?</a:t>
            </a:r>
          </a:p>
          <a:p>
            <a:r>
              <a:rPr lang="es-ES" sz="2400" b="1" dirty="0" smtClean="0"/>
              <a:t> ¿ Junto a  quién caminas?</a:t>
            </a:r>
          </a:p>
          <a:p>
            <a:r>
              <a:rPr lang="es-ES" sz="2400" b="1" dirty="0" smtClean="0"/>
              <a:t> ¿ Cómo caminas ?</a:t>
            </a:r>
          </a:p>
          <a:p>
            <a:r>
              <a:rPr lang="es-ES" sz="2400" b="1" dirty="0" smtClean="0"/>
              <a:t> Tus pasos pueden ser arriesgados, firmes, pacíficos, guía para los demás, capaces de la danza, de pararse para atender, de emprender nuevos caminos...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2905985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50FBCD7A-F2A8-4EDC-BB4A-4F033336CD85}"/>
              </a:ext>
            </a:extLst>
          </p:cNvPr>
          <p:cNvSpPr txBox="1"/>
          <p:nvPr/>
        </p:nvSpPr>
        <p:spPr>
          <a:xfrm>
            <a:off x="2690192" y="848138"/>
            <a:ext cx="82030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b="1" dirty="0">
                <a:solidFill>
                  <a:srgbClr val="C00000"/>
                </a:solidFill>
              </a:rPr>
              <a:t>2. </a:t>
            </a:r>
            <a:r>
              <a:rPr lang="ca-ES" sz="2400" b="1" dirty="0" err="1" smtClean="0">
                <a:solidFill>
                  <a:srgbClr val="C00000"/>
                </a:solidFill>
              </a:rPr>
              <a:t>Oración</a:t>
            </a:r>
            <a:r>
              <a:rPr lang="ca-ES" sz="2400" b="1" dirty="0" smtClean="0">
                <a:solidFill>
                  <a:srgbClr val="C00000"/>
                </a:solidFill>
              </a:rPr>
              <a:t> </a:t>
            </a:r>
            <a:r>
              <a:rPr lang="ca-ES" sz="2400" b="1" dirty="0" err="1" smtClean="0">
                <a:solidFill>
                  <a:srgbClr val="C00000"/>
                </a:solidFill>
              </a:rPr>
              <a:t>comunitária</a:t>
            </a:r>
            <a:endParaRPr lang="ca-ES" sz="2400" b="1" dirty="0">
              <a:solidFill>
                <a:srgbClr val="C00000"/>
              </a:solidFill>
            </a:endParaRPr>
          </a:p>
          <a:p>
            <a:endParaRPr lang="ca-ES" dirty="0"/>
          </a:p>
          <a:p>
            <a:r>
              <a:rPr lang="es-ES" dirty="0" smtClean="0"/>
              <a:t>Aquí se puede mostrar las fotos de los cuerpos que han ido enviando . O bien mostrar batería de imágenes de cuerpos de mujeres. </a:t>
            </a:r>
          </a:p>
          <a:p>
            <a:r>
              <a:rPr lang="es-ES" dirty="0" smtClean="0"/>
              <a:t>Pedir a algunas compañeras que se preparen una oración para compartirla  y animar a que escriban en el chat una aportación como oración comunitaria. </a:t>
            </a:r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s-ES" dirty="0" smtClean="0">
                <a:sym typeface="Wingdings" panose="05000000000000000000" pitchFamily="2" charset="2"/>
              </a:rPr>
              <a:t>Música de fondo 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s-ES" dirty="0" smtClean="0">
                <a:sym typeface="Wingdings" panose="05000000000000000000" pitchFamily="2" charset="2"/>
              </a:rPr>
              <a:t>Imagen del collage de fotos enviadas  </a:t>
            </a:r>
          </a:p>
          <a:p>
            <a:endParaRPr lang="ca-ES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396E5A8C-2E50-4402-B1E3-F357934ED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0305" y="3696529"/>
            <a:ext cx="3468756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707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8B192115-E4F7-49DF-B244-DBF474841F97}"/>
              </a:ext>
            </a:extLst>
          </p:cNvPr>
          <p:cNvSpPr txBox="1"/>
          <p:nvPr/>
        </p:nvSpPr>
        <p:spPr>
          <a:xfrm>
            <a:off x="1934816" y="848139"/>
            <a:ext cx="9369287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b="1" dirty="0">
                <a:solidFill>
                  <a:srgbClr val="C00000"/>
                </a:solidFill>
              </a:rPr>
              <a:t>3. </a:t>
            </a:r>
            <a:r>
              <a:rPr lang="ca-ES" sz="2400" b="1" dirty="0" smtClean="0">
                <a:solidFill>
                  <a:srgbClr val="C00000"/>
                </a:solidFill>
              </a:rPr>
              <a:t>Jesús</a:t>
            </a:r>
            <a:r>
              <a:rPr lang="ca-ES" sz="2400" b="1" dirty="0">
                <a:solidFill>
                  <a:srgbClr val="C00000"/>
                </a:solidFill>
              </a:rPr>
              <a:t>: el </a:t>
            </a:r>
            <a:r>
              <a:rPr lang="ca-ES" sz="2400" b="1" dirty="0" smtClean="0">
                <a:solidFill>
                  <a:srgbClr val="C00000"/>
                </a:solidFill>
              </a:rPr>
              <a:t>Pan </a:t>
            </a:r>
            <a:r>
              <a:rPr lang="ca-ES" sz="2400" b="1" dirty="0">
                <a:solidFill>
                  <a:srgbClr val="C00000"/>
                </a:solidFill>
              </a:rPr>
              <a:t>de Vida</a:t>
            </a:r>
          </a:p>
          <a:p>
            <a:endParaRPr lang="ca-ES" dirty="0"/>
          </a:p>
          <a:p>
            <a:endParaRPr lang="ca-ES" dirty="0"/>
          </a:p>
          <a:p>
            <a:pPr algn="just"/>
            <a:r>
              <a:rPr lang="ca-ES" dirty="0"/>
              <a:t>	</a:t>
            </a:r>
          </a:p>
          <a:p>
            <a:pPr algn="just"/>
            <a:r>
              <a:rPr lang="es-ES" dirty="0" smtClean="0"/>
              <a:t>“Todas y todos nosotros, judíos y griegos, esclavos y libres, mujeres y hombres, niños y jóvenes, hemos sido bautizados en un solo Espíritu para formar un solo cuerpo y todas y todos hemos recibido como bebida un solo Espíritu»   (1Co 12.13)</a:t>
            </a:r>
          </a:p>
          <a:p>
            <a:pPr algn="just"/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r>
              <a:rPr lang="es-ES" dirty="0" smtClean="0"/>
              <a:t>			“El pan que yo daré es mi carne : para que dé vida al mundo.</a:t>
            </a:r>
          </a:p>
          <a:p>
            <a:r>
              <a:rPr lang="es-ES" dirty="0" smtClean="0"/>
              <a:t>                        Mi carne es verdadero alimento y mi sangre verdadera bebida. </a:t>
            </a:r>
          </a:p>
          <a:p>
            <a:r>
              <a:rPr lang="es-ES" dirty="0" smtClean="0"/>
              <a:t>                        Quien come de mi carne y bebe mi sangre está en mi y yo en él ».”</a:t>
            </a:r>
          </a:p>
          <a:p>
            <a:r>
              <a:rPr lang="es-ES" dirty="0" smtClean="0"/>
              <a:t>	                     (</a:t>
            </a:r>
            <a:r>
              <a:rPr lang="es-ES" dirty="0" err="1" smtClean="0"/>
              <a:t>Jn</a:t>
            </a:r>
            <a:r>
              <a:rPr lang="es-ES" dirty="0" smtClean="0"/>
              <a:t> 6, 51-58)</a:t>
            </a:r>
          </a:p>
          <a:p>
            <a:r>
              <a:rPr lang="es-ES" dirty="0" smtClean="0"/>
              <a:t> </a:t>
            </a:r>
          </a:p>
          <a:p>
            <a:r>
              <a:rPr lang="ca-ES" sz="1600" dirty="0">
                <a:solidFill>
                  <a:srgbClr val="C00000"/>
                </a:solidFill>
              </a:rPr>
              <a:t>				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112570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02EDDF04-49A7-4EA2-B666-3C075945DDF7}"/>
              </a:ext>
            </a:extLst>
          </p:cNvPr>
          <p:cNvSpPr txBox="1"/>
          <p:nvPr/>
        </p:nvSpPr>
        <p:spPr>
          <a:xfrm>
            <a:off x="1908313" y="228438"/>
            <a:ext cx="9037984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C00000"/>
                </a:solidFill>
              </a:rPr>
              <a:t>La salvación está presente en las palabras y  gestos de Jesús</a:t>
            </a:r>
            <a:r>
              <a:rPr lang="es-ES" dirty="0" smtClean="0"/>
              <a:t>: « Tomad y comed, esto es mi cuerpo (...) Bebed todos , que esto es mi sangre » </a:t>
            </a:r>
          </a:p>
          <a:p>
            <a:r>
              <a:rPr lang="es-ES" dirty="0" smtClean="0"/>
              <a:t>(Mt 26,26-28).</a:t>
            </a:r>
          </a:p>
          <a:p>
            <a:endParaRPr lang="es-ES" dirty="0" smtClean="0"/>
          </a:p>
          <a:p>
            <a:r>
              <a:rPr lang="es-ES" b="1" dirty="0" smtClean="0">
                <a:solidFill>
                  <a:srgbClr val="C00000"/>
                </a:solidFill>
              </a:rPr>
              <a:t>La salvación está presente y  activa en los cuerpos de las mujeres </a:t>
            </a:r>
            <a:r>
              <a:rPr lang="es-ES" dirty="0" smtClean="0"/>
              <a:t>. Cuerpos  que se desgastan mientras labran la tierra, mientras trabajan en las fábricas y en casa, removiendo cazuelas y limpiando pisos; hilando, tejiendo cosiendo y lavando  ropa; cuerpos  que piensan, que enseñan, que investigan, que hablan  en público; mujeres que organizan,  lideran luchas y dirigen cantos; cuerpos  que se multiplican en otras vidas  . </a:t>
            </a:r>
          </a:p>
          <a:p>
            <a:r>
              <a:rPr lang="es-ES" dirty="0" smtClean="0"/>
              <a:t>Es el cuerpo de cada mujer, eucarísticamente dado, para dar vida a la vida de los demás. </a:t>
            </a:r>
          </a:p>
          <a:p>
            <a:endParaRPr lang="es-ES" dirty="0" smtClean="0"/>
          </a:p>
          <a:p>
            <a:endParaRPr lang="es-ES" dirty="0" smtClean="0"/>
          </a:p>
          <a:p>
            <a:r>
              <a:rPr lang="es-ES" b="1" dirty="0" smtClean="0">
                <a:solidFill>
                  <a:srgbClr val="C00000"/>
                </a:solidFill>
              </a:rPr>
              <a:t>Partir el pan y distribuirlo, estar en comunión con el cuerpo y sangre de Cristo</a:t>
            </a:r>
            <a:r>
              <a:rPr lang="es-ES" dirty="0" smtClean="0"/>
              <a:t> hasta  que Él  venga nuevamente, significa para todas las mujeres de hoy, </a:t>
            </a:r>
          </a:p>
          <a:p>
            <a:r>
              <a:rPr lang="es-ES" dirty="0" smtClean="0"/>
              <a:t>aún en el medio de las más miserables y negativas situaciones, </a:t>
            </a:r>
          </a:p>
          <a:p>
            <a:r>
              <a:rPr lang="es-ES" dirty="0" smtClean="0"/>
              <a:t>tener  la oportunidad de crecer interiormente, de hacer crecer, de vivir en la sociedad y en la  comunidad creyente, el acto divino  de entrega y amor.</a:t>
            </a:r>
          </a:p>
          <a:p>
            <a:r>
              <a:rPr lang="es-ES" dirty="0" smtClean="0"/>
              <a:t> </a:t>
            </a:r>
          </a:p>
          <a:p>
            <a:r>
              <a:rPr lang="es-ES" dirty="0" smtClean="0"/>
              <a:t>Que este acto sacramental pueda convertirse  en una presencia real, reconocida, acreditada y vivida .</a:t>
            </a:r>
          </a:p>
          <a:p>
            <a:r>
              <a:rPr lang="es-ES" dirty="0"/>
              <a:t> </a:t>
            </a:r>
            <a:r>
              <a:rPr lang="es-ES" dirty="0" smtClean="0"/>
              <a:t>                                                             (</a:t>
            </a:r>
            <a:r>
              <a:rPr lang="es-ES" sz="1200" dirty="0" smtClean="0"/>
              <a:t>Clara </a:t>
            </a:r>
            <a:r>
              <a:rPr lang="es-ES" sz="1200" dirty="0" err="1" smtClean="0"/>
              <a:t>Luchetti</a:t>
            </a:r>
            <a:r>
              <a:rPr lang="es-ES" sz="1200" dirty="0" smtClean="0"/>
              <a:t> </a:t>
            </a:r>
            <a:r>
              <a:rPr lang="es-ES" sz="1200" dirty="0" err="1" smtClean="0"/>
              <a:t>Bingemer</a:t>
            </a:r>
            <a:r>
              <a:rPr lang="es-ES" sz="1200" dirty="0" smtClean="0"/>
              <a:t>- </a:t>
            </a:r>
            <a:r>
              <a:rPr lang="es-ES" sz="1200" dirty="0" err="1" smtClean="0"/>
              <a:t>CiJ</a:t>
            </a:r>
            <a:r>
              <a:rPr lang="es-ES" sz="1200" dirty="0" smtClean="0"/>
              <a:t>, n.211)</a:t>
            </a:r>
          </a:p>
          <a:p>
            <a:endParaRPr lang="ca-ES" sz="1200" dirty="0"/>
          </a:p>
        </p:txBody>
      </p:sp>
    </p:spTree>
    <p:extLst>
      <p:ext uri="{BB962C8B-B14F-4D97-AF65-F5344CB8AC3E}">
        <p14:creationId xmlns:p14="http://schemas.microsoft.com/office/powerpoint/2010/main" val="200557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8B234FC9-D5BE-4534-AF19-B95C899AC5EE}"/>
              </a:ext>
            </a:extLst>
          </p:cNvPr>
          <p:cNvSpPr txBox="1"/>
          <p:nvPr/>
        </p:nvSpPr>
        <p:spPr>
          <a:xfrm>
            <a:off x="2655855" y="329239"/>
            <a:ext cx="979335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>
                <a:solidFill>
                  <a:srgbClr val="C00000"/>
                </a:solidFill>
              </a:rPr>
              <a:t>4. </a:t>
            </a:r>
            <a:r>
              <a:rPr lang="ca-ES" b="1" dirty="0" smtClean="0">
                <a:solidFill>
                  <a:srgbClr val="C00000"/>
                </a:solidFill>
              </a:rPr>
              <a:t>ORACIÓN  </a:t>
            </a:r>
            <a:r>
              <a:rPr lang="ca-ES" b="1" dirty="0">
                <a:solidFill>
                  <a:srgbClr val="C00000"/>
                </a:solidFill>
              </a:rPr>
              <a:t>FINAL</a:t>
            </a:r>
          </a:p>
          <a:p>
            <a:endParaRPr lang="ca-ES" b="1" dirty="0"/>
          </a:p>
          <a:p>
            <a:r>
              <a:rPr lang="ca-ES" b="1" dirty="0"/>
              <a:t>En la </a:t>
            </a:r>
            <a:r>
              <a:rPr lang="es-ES" b="1" dirty="0" smtClean="0"/>
              <a:t>fiesta</a:t>
            </a:r>
            <a:r>
              <a:rPr lang="ca-ES" b="1" dirty="0" smtClean="0"/>
              <a:t> </a:t>
            </a:r>
            <a:r>
              <a:rPr lang="ca-ES" b="1" dirty="0"/>
              <a:t>del Corpus </a:t>
            </a:r>
            <a:r>
              <a:rPr lang="ca-ES" b="1" dirty="0" smtClean="0"/>
              <a:t>, se </a:t>
            </a:r>
            <a:r>
              <a:rPr lang="es-ES" b="1" dirty="0" smtClean="0"/>
              <a:t>cumple</a:t>
            </a:r>
            <a:r>
              <a:rPr lang="ca-ES" b="1" dirty="0" smtClean="0"/>
              <a:t> la </a:t>
            </a:r>
            <a:r>
              <a:rPr lang="ca-ES" b="1" dirty="0"/>
              <a:t>promesa </a:t>
            </a:r>
            <a:r>
              <a:rPr lang="ca-ES" b="1" dirty="0" smtClean="0"/>
              <a:t>de </a:t>
            </a:r>
            <a:r>
              <a:rPr lang="ca-ES" b="1" dirty="0" err="1" smtClean="0"/>
              <a:t>Cristo</a:t>
            </a:r>
            <a:r>
              <a:rPr lang="ca-ES" b="1" dirty="0" smtClean="0"/>
              <a:t> </a:t>
            </a:r>
            <a:r>
              <a:rPr lang="ca-ES" b="1" dirty="0" err="1" smtClean="0"/>
              <a:t>resucitado</a:t>
            </a:r>
            <a:endParaRPr lang="ca-ES" dirty="0"/>
          </a:p>
          <a:p>
            <a:endParaRPr lang="ca-ES" dirty="0"/>
          </a:p>
          <a:p>
            <a:r>
              <a:rPr lang="es-ES" dirty="0" smtClean="0"/>
              <a:t>Esta es mi alianza definitiva con vosotras y con la humanidad entera:</a:t>
            </a:r>
          </a:p>
          <a:p>
            <a:r>
              <a:rPr lang="es-ES" dirty="0" smtClean="0"/>
              <a:t> vosotras seréis mi cuerpo visible que es capaz de acoger</a:t>
            </a:r>
          </a:p>
          <a:p>
            <a:r>
              <a:rPr lang="es-ES" dirty="0" smtClean="0"/>
              <a:t> y mi sangre que se vuelve vida,</a:t>
            </a:r>
          </a:p>
          <a:p>
            <a:r>
              <a:rPr lang="es-ES" dirty="0" smtClean="0"/>
              <a:t>y yo seré el pan que os alimente</a:t>
            </a:r>
          </a:p>
          <a:p>
            <a:r>
              <a:rPr lang="es-ES" dirty="0" smtClean="0"/>
              <a:t> y el vino que os alegre e ilusione.</a:t>
            </a:r>
          </a:p>
          <a:p>
            <a:endParaRPr lang="es-ES" dirty="0" smtClean="0"/>
          </a:p>
          <a:p>
            <a:r>
              <a:rPr lang="es-ES" dirty="0" smtClean="0"/>
              <a:t>Yo alimentaré vuestro cuerpo y esperanza,</a:t>
            </a:r>
          </a:p>
          <a:p>
            <a:r>
              <a:rPr lang="es-ES" dirty="0" smtClean="0"/>
              <a:t>os daré  fortaleza y notaréis mi ternura ,</a:t>
            </a:r>
          </a:p>
          <a:p>
            <a:r>
              <a:rPr lang="es-ES" dirty="0" smtClean="0"/>
              <a:t>mantendré vuestra  llama de amor viva.</a:t>
            </a:r>
          </a:p>
          <a:p>
            <a:endParaRPr lang="es-ES" dirty="0" smtClean="0"/>
          </a:p>
          <a:p>
            <a:r>
              <a:rPr lang="es-ES" dirty="0" smtClean="0"/>
              <a:t>En  vuestras entrañas yermas nacerá la vida,</a:t>
            </a:r>
          </a:p>
          <a:p>
            <a:r>
              <a:rPr lang="es-ES" dirty="0" smtClean="0"/>
              <a:t>para que podáis crecer y madurar, </a:t>
            </a:r>
          </a:p>
          <a:p>
            <a:r>
              <a:rPr lang="es-ES" dirty="0" smtClean="0"/>
              <a:t>Y gozar así, de la  plenitud de mi gracia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57899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100F78BA-1CAD-4B4B-84F5-ED63AAB37670}"/>
              </a:ext>
            </a:extLst>
          </p:cNvPr>
          <p:cNvSpPr txBox="1"/>
          <p:nvPr/>
        </p:nvSpPr>
        <p:spPr>
          <a:xfrm>
            <a:off x="1577353" y="731078"/>
            <a:ext cx="517970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Vosotras</a:t>
            </a:r>
            <a:r>
              <a:rPr lang="ca-ES" dirty="0" smtClean="0"/>
              <a:t> </a:t>
            </a:r>
            <a:r>
              <a:rPr lang="es-ES" dirty="0" smtClean="0"/>
              <a:t>elevaréis</a:t>
            </a:r>
            <a:r>
              <a:rPr lang="ca-ES" dirty="0" smtClean="0"/>
              <a:t> allí </a:t>
            </a:r>
            <a:r>
              <a:rPr lang="es-ES" dirty="0" smtClean="0"/>
              <a:t>donde</a:t>
            </a:r>
            <a:r>
              <a:rPr lang="ca-ES" dirty="0" smtClean="0"/>
              <a:t> </a:t>
            </a:r>
            <a:r>
              <a:rPr lang="es-ES" dirty="0" smtClean="0"/>
              <a:t>viváis</a:t>
            </a:r>
            <a:r>
              <a:rPr lang="ca-ES" dirty="0" smtClean="0"/>
              <a:t> ,</a:t>
            </a:r>
            <a:endParaRPr lang="ca-ES" dirty="0"/>
          </a:p>
          <a:p>
            <a:r>
              <a:rPr lang="ca-ES" dirty="0"/>
              <a:t>el </a:t>
            </a:r>
            <a:r>
              <a:rPr lang="ca-ES" dirty="0" smtClean="0"/>
              <a:t>signo de un </a:t>
            </a:r>
            <a:r>
              <a:rPr lang="es-ES" dirty="0" smtClean="0"/>
              <a:t>Dios</a:t>
            </a:r>
            <a:r>
              <a:rPr lang="ca-ES" dirty="0" smtClean="0"/>
              <a:t> que es </a:t>
            </a:r>
            <a:r>
              <a:rPr lang="es-ES" dirty="0" smtClean="0"/>
              <a:t>todo</a:t>
            </a:r>
            <a:r>
              <a:rPr lang="ca-ES" dirty="0" smtClean="0"/>
              <a:t> amor. </a:t>
            </a:r>
          </a:p>
          <a:p>
            <a:r>
              <a:rPr lang="ca-ES" dirty="0" smtClean="0"/>
              <a:t>Pan  </a:t>
            </a:r>
            <a:r>
              <a:rPr lang="es-ES" dirty="0" smtClean="0"/>
              <a:t>hecho</a:t>
            </a:r>
            <a:r>
              <a:rPr lang="ca-ES" dirty="0" smtClean="0"/>
              <a:t> </a:t>
            </a:r>
            <a:r>
              <a:rPr lang="es-ES" dirty="0" smtClean="0"/>
              <a:t>carne</a:t>
            </a:r>
            <a:r>
              <a:rPr lang="ca-ES" dirty="0" smtClean="0"/>
              <a:t> ,</a:t>
            </a:r>
          </a:p>
          <a:p>
            <a:r>
              <a:rPr lang="es-ES" dirty="0" smtClean="0"/>
              <a:t>Vino</a:t>
            </a:r>
            <a:r>
              <a:rPr lang="ca-ES" dirty="0" smtClean="0"/>
              <a:t> que es </a:t>
            </a:r>
            <a:r>
              <a:rPr lang="es-ES" dirty="0" smtClean="0"/>
              <a:t>pasión</a:t>
            </a:r>
            <a:r>
              <a:rPr lang="ca-ES" dirty="0" smtClean="0"/>
              <a:t>,  </a:t>
            </a:r>
          </a:p>
          <a:p>
            <a:r>
              <a:rPr lang="es-ES" dirty="0" smtClean="0"/>
              <a:t>Palabra</a:t>
            </a:r>
            <a:r>
              <a:rPr lang="ca-ES" dirty="0" smtClean="0"/>
              <a:t> corporal, verdadera y </a:t>
            </a:r>
            <a:r>
              <a:rPr lang="es-ES" dirty="0" smtClean="0"/>
              <a:t>buena</a:t>
            </a:r>
            <a:r>
              <a:rPr lang="ca-ES" dirty="0" smtClean="0"/>
              <a:t>,</a:t>
            </a:r>
          </a:p>
          <a:p>
            <a:r>
              <a:rPr lang="es-ES" dirty="0" smtClean="0"/>
              <a:t>encarnación</a:t>
            </a:r>
            <a:r>
              <a:rPr lang="ca-ES" dirty="0" smtClean="0"/>
              <a:t> en esta </a:t>
            </a:r>
            <a:r>
              <a:rPr lang="es-ES" dirty="0" smtClean="0"/>
              <a:t>historia</a:t>
            </a:r>
            <a:r>
              <a:rPr lang="ca-ES" dirty="0" smtClean="0"/>
              <a:t>. </a:t>
            </a:r>
          </a:p>
          <a:p>
            <a:endParaRPr lang="ca-ES" dirty="0"/>
          </a:p>
          <a:p>
            <a:r>
              <a:rPr lang="es-ES" dirty="0" smtClean="0"/>
              <a:t>Misterio</a:t>
            </a:r>
            <a:r>
              <a:rPr lang="ca-ES" dirty="0" smtClean="0"/>
              <a:t> de </a:t>
            </a:r>
            <a:r>
              <a:rPr lang="es-ES" dirty="0" smtClean="0"/>
              <a:t>intimidad</a:t>
            </a:r>
            <a:r>
              <a:rPr lang="ca-ES" dirty="0" smtClean="0"/>
              <a:t> humana y divina, </a:t>
            </a:r>
          </a:p>
          <a:p>
            <a:r>
              <a:rPr lang="ca-ES" dirty="0" smtClean="0"/>
              <a:t>de </a:t>
            </a:r>
            <a:r>
              <a:rPr lang="es-ES" dirty="0" smtClean="0"/>
              <a:t>relación</a:t>
            </a:r>
            <a:r>
              <a:rPr lang="ca-ES" dirty="0" smtClean="0"/>
              <a:t> fecunda en estos </a:t>
            </a:r>
            <a:r>
              <a:rPr lang="es-ES" dirty="0" smtClean="0"/>
              <a:t>tiempos</a:t>
            </a:r>
            <a:r>
              <a:rPr lang="ca-ES" dirty="0" smtClean="0"/>
              <a:t> </a:t>
            </a:r>
            <a:r>
              <a:rPr lang="es-ES" dirty="0" smtClean="0"/>
              <a:t>concretos</a:t>
            </a:r>
            <a:r>
              <a:rPr lang="ca-ES" dirty="0" smtClean="0"/>
              <a:t>, en </a:t>
            </a:r>
            <a:r>
              <a:rPr lang="es-ES" dirty="0" smtClean="0"/>
              <a:t>nuestra</a:t>
            </a:r>
            <a:r>
              <a:rPr lang="ca-ES" dirty="0" smtClean="0"/>
              <a:t> historia </a:t>
            </a:r>
            <a:r>
              <a:rPr lang="es-ES" dirty="0" smtClean="0"/>
              <a:t>común</a:t>
            </a:r>
            <a:r>
              <a:rPr lang="ca-ES" dirty="0" smtClean="0"/>
              <a:t>.</a:t>
            </a:r>
          </a:p>
          <a:p>
            <a:r>
              <a:rPr lang="ca-ES" dirty="0" smtClean="0"/>
              <a:t> </a:t>
            </a:r>
            <a:endParaRPr lang="ca-ES" dirty="0"/>
          </a:p>
          <a:p>
            <a:endParaRPr lang="ca-ES" dirty="0"/>
          </a:p>
          <a:p>
            <a:r>
              <a:rPr lang="es-ES" dirty="0" smtClean="0"/>
              <a:t>Y </a:t>
            </a:r>
            <a:r>
              <a:rPr lang="es-ES" dirty="0"/>
              <a:t>yo estaré con </a:t>
            </a:r>
            <a:r>
              <a:rPr lang="es-ES" dirty="0" smtClean="0"/>
              <a:t>vosotras </a:t>
            </a:r>
            <a:r>
              <a:rPr lang="es-ES" dirty="0"/>
              <a:t>todos los </a:t>
            </a:r>
            <a:r>
              <a:rPr lang="es-ES" dirty="0" smtClean="0"/>
              <a:t>días,</a:t>
            </a:r>
            <a:endParaRPr lang="es-ES" dirty="0"/>
          </a:p>
          <a:p>
            <a:r>
              <a:rPr lang="es-ES" dirty="0"/>
              <a:t>a</a:t>
            </a:r>
            <a:r>
              <a:rPr lang="es-ES" dirty="0" smtClean="0"/>
              <a:t> </a:t>
            </a:r>
            <a:r>
              <a:rPr lang="es-ES" dirty="0"/>
              <a:t>cualquier hora y en cualquier lugar.</a:t>
            </a:r>
          </a:p>
          <a:p>
            <a:r>
              <a:rPr lang="es-ES" dirty="0" smtClean="0"/>
              <a:t>Siempre</a:t>
            </a:r>
            <a:r>
              <a:rPr lang="ca-ES" dirty="0" smtClean="0"/>
              <a:t>. </a:t>
            </a:r>
          </a:p>
          <a:p>
            <a:r>
              <a:rPr lang="ca-ES" dirty="0" smtClean="0"/>
              <a:t>Es </a:t>
            </a:r>
            <a:r>
              <a:rPr lang="ca-ES" dirty="0"/>
              <a:t>mi </a:t>
            </a:r>
            <a:r>
              <a:rPr lang="es-ES" dirty="0" smtClean="0"/>
              <a:t>palabra</a:t>
            </a:r>
            <a:r>
              <a:rPr lang="ca-ES" dirty="0" smtClean="0"/>
              <a:t> </a:t>
            </a:r>
            <a:r>
              <a:rPr lang="ca-ES" dirty="0"/>
              <a:t>y mi promesa</a:t>
            </a:r>
            <a:endParaRPr lang="ca-ES" dirty="0">
              <a:solidFill>
                <a:srgbClr val="C00000"/>
              </a:solidFill>
            </a:endParaRPr>
          </a:p>
          <a:p>
            <a:endParaRPr lang="es-ES" dirty="0"/>
          </a:p>
        </p:txBody>
      </p:sp>
      <p:pic>
        <p:nvPicPr>
          <p:cNvPr id="3" name="VID-20200601-WA0002 (1)">
            <a:hlinkClick r:id="" action="ppaction://media"/>
            <a:extLst>
              <a:ext uri="{FF2B5EF4-FFF2-40B4-BE49-F238E27FC236}">
                <a16:creationId xmlns="" xmlns:a16="http://schemas.microsoft.com/office/drawing/2014/main" id="{2C6E2F8E-C09E-4550-8A05-76AFD5A065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83593" y="1192263"/>
            <a:ext cx="5786839" cy="434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1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9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2C9AAFE-E81B-42F9-8B12-A21DA82B33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a-ES" dirty="0"/>
              <a:t>¡</a:t>
            </a:r>
            <a:r>
              <a:rPr lang="ca-ES" dirty="0" err="1" smtClean="0"/>
              <a:t>Buena</a:t>
            </a:r>
            <a:r>
              <a:rPr lang="ca-ES" dirty="0" smtClean="0"/>
              <a:t> </a:t>
            </a:r>
            <a:r>
              <a:rPr lang="ca-ES" dirty="0" err="1" smtClean="0"/>
              <a:t>fiesta</a:t>
            </a:r>
            <a:r>
              <a:rPr lang="ca-ES" dirty="0" smtClean="0"/>
              <a:t>  </a:t>
            </a:r>
            <a:r>
              <a:rPr lang="ca-ES" dirty="0"/>
              <a:t>del Corpus!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3E7965AD-3836-4C3D-B6AC-C7BF3B5759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48589" y="5418647"/>
            <a:ext cx="8915399" cy="1126283"/>
          </a:xfrm>
        </p:spPr>
        <p:txBody>
          <a:bodyPr>
            <a:normAutofit/>
          </a:bodyPr>
          <a:lstStyle/>
          <a:p>
            <a:r>
              <a:rPr lang="ca-ES" sz="2400" dirty="0" err="1" smtClean="0"/>
              <a:t>Gracias</a:t>
            </a:r>
            <a:r>
              <a:rPr lang="ca-ES" sz="2400" dirty="0" smtClean="0"/>
              <a:t> por </a:t>
            </a:r>
            <a:r>
              <a:rPr lang="ca-ES" sz="2400" dirty="0"/>
              <a:t>participar  </a:t>
            </a:r>
            <a:r>
              <a:rPr lang="ca-ES" sz="2400" dirty="0" smtClean="0"/>
              <a:t>en esta </a:t>
            </a:r>
            <a:r>
              <a:rPr lang="ca-ES" sz="2400" dirty="0" err="1" smtClean="0"/>
              <a:t>oración</a:t>
            </a:r>
            <a:r>
              <a:rPr lang="ca-ES" sz="2400" dirty="0" smtClean="0"/>
              <a:t> </a:t>
            </a:r>
            <a:endParaRPr lang="ca-ES" sz="2400" dirty="0"/>
          </a:p>
        </p:txBody>
      </p:sp>
      <p:pic>
        <p:nvPicPr>
          <p:cNvPr id="2050" name="Picture 2" descr="C:\Users\User\Documents\Pilar\DONES\COORD. ALCEM LA VEU\IMG_20200207_1349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283" y="465551"/>
            <a:ext cx="2602518" cy="266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540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146C1252-8AF6-4775-9864-EA1ABF9649D2}"/>
              </a:ext>
            </a:extLst>
          </p:cNvPr>
          <p:cNvSpPr txBox="1"/>
          <p:nvPr/>
        </p:nvSpPr>
        <p:spPr>
          <a:xfrm>
            <a:off x="2504317" y="811136"/>
            <a:ext cx="806472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dirty="0" smtClean="0"/>
          </a:p>
          <a:p>
            <a:r>
              <a:rPr lang="es-ES" dirty="0" smtClean="0"/>
              <a:t>Nos encontramos hoy, llenas del tiempo pascual ya vivido ,</a:t>
            </a:r>
          </a:p>
          <a:p>
            <a:r>
              <a:rPr lang="es-ES" dirty="0" smtClean="0"/>
              <a:t>Pentecostés es también  la fiesta de las flores , viva expresión de lo que llamamos el ciclo de la vida y el movimiento continuo del tiempo, que nos permite renovarnos y renacer en el Amor.</a:t>
            </a:r>
          </a:p>
          <a:p>
            <a:endParaRPr lang="es-ES" dirty="0" smtClean="0"/>
          </a:p>
          <a:p>
            <a:r>
              <a:rPr lang="es-ES" dirty="0" smtClean="0"/>
              <a:t>Conscientes de los dones recibidos, </a:t>
            </a:r>
          </a:p>
          <a:p>
            <a:r>
              <a:rPr lang="es-ES" dirty="0" smtClean="0"/>
              <a:t>ricas en talentos, que nos reconocemos unas a otras ,</a:t>
            </a:r>
          </a:p>
          <a:p>
            <a:r>
              <a:rPr lang="es-ES" dirty="0" smtClean="0"/>
              <a:t>felices y confiadas porque el Espíritu de Amor está con nosotras,</a:t>
            </a:r>
          </a:p>
          <a:p>
            <a:endParaRPr lang="es-ES" dirty="0" smtClean="0"/>
          </a:p>
          <a:p>
            <a:r>
              <a:rPr lang="es-ES" dirty="0" smtClean="0"/>
              <a:t>celebramos hoy la festividad del Cuerpo y Sangre de Cristo, </a:t>
            </a:r>
          </a:p>
          <a:p>
            <a:r>
              <a:rPr lang="es-ES" dirty="0" smtClean="0"/>
              <a:t>Vida entregada para  que también nosotras podamos ser Vida plena. </a:t>
            </a:r>
          </a:p>
          <a:p>
            <a:r>
              <a:rPr lang="es-ES" dirty="0" smtClean="0"/>
              <a:t>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08003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C547EFCF-8637-4A70-BE5F-CF6F2D0DC150}"/>
              </a:ext>
            </a:extLst>
          </p:cNvPr>
          <p:cNvSpPr txBox="1"/>
          <p:nvPr/>
        </p:nvSpPr>
        <p:spPr>
          <a:xfrm>
            <a:off x="2042901" y="684295"/>
            <a:ext cx="8984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ca-ES" b="1" i="1" dirty="0" smtClean="0">
                <a:solidFill>
                  <a:srgbClr val="C00000"/>
                </a:solidFill>
              </a:rPr>
              <a:t> </a:t>
            </a:r>
            <a:r>
              <a:rPr lang="es-ES" b="1" i="1" dirty="0" smtClean="0">
                <a:solidFill>
                  <a:srgbClr val="C00000"/>
                </a:solidFill>
              </a:rPr>
              <a:t>Tenemos sed de agua viva </a:t>
            </a:r>
            <a:r>
              <a:rPr lang="ca-ES" b="1" i="1" dirty="0">
                <a:solidFill>
                  <a:srgbClr val="C00000"/>
                </a:solidFill>
              </a:rPr>
              <a:t>							</a:t>
            </a:r>
            <a:endParaRPr lang="ca-ES" i="1" dirty="0"/>
          </a:p>
        </p:txBody>
      </p:sp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80B297E2-C41E-47E8-B02A-967DBC549A1D}"/>
              </a:ext>
            </a:extLst>
          </p:cNvPr>
          <p:cNvSpPr txBox="1"/>
          <p:nvPr/>
        </p:nvSpPr>
        <p:spPr>
          <a:xfrm>
            <a:off x="1925180" y="1398879"/>
            <a:ext cx="1034994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 smtClean="0"/>
              <a:t> </a:t>
            </a:r>
            <a:r>
              <a:rPr lang="es-ES" b="1" dirty="0" smtClean="0"/>
              <a:t>Como la samaritana al lado del pozo, tenemos sed de agua viva ,</a:t>
            </a:r>
          </a:p>
          <a:p>
            <a:r>
              <a:rPr lang="es-ES" dirty="0" smtClean="0"/>
              <a:t>Sobre todo en estos tiempos difíciles y extraños de confinamiento, </a:t>
            </a:r>
          </a:p>
          <a:p>
            <a:r>
              <a:rPr lang="es-ES" dirty="0" smtClean="0"/>
              <a:t>donde  nos reconocemos con miedos inseguridades, desconfianzas..</a:t>
            </a:r>
          </a:p>
          <a:p>
            <a:endParaRPr lang="es-ES" dirty="0" smtClean="0"/>
          </a:p>
          <a:p>
            <a:r>
              <a:rPr lang="es-ES" dirty="0" smtClean="0"/>
              <a:t>Tenemos  presente :</a:t>
            </a:r>
          </a:p>
          <a:p>
            <a:endParaRPr lang="es-ES" dirty="0" smtClean="0"/>
          </a:p>
          <a:p>
            <a:r>
              <a:rPr lang="es-ES" dirty="0" smtClean="0"/>
              <a:t>-  El sufrimiento de los enfermos y de las  familias que han perdido sus puestos de trabajo.  </a:t>
            </a:r>
          </a:p>
          <a:p>
            <a:r>
              <a:rPr lang="es-ES" dirty="0" smtClean="0"/>
              <a:t>-  Las mujeres y criaturas que han sufrido violencia y abusos.</a:t>
            </a:r>
          </a:p>
          <a:p>
            <a:r>
              <a:rPr lang="es-ES" dirty="0" smtClean="0"/>
              <a:t>- La soledad en la que han muerto muchas personas mayores. </a:t>
            </a:r>
          </a:p>
          <a:p>
            <a:r>
              <a:rPr lang="es-ES" dirty="0" smtClean="0"/>
              <a:t>-  Pero, al mismo tiempo, nos sentimos agradecidas  por tantos gestos de solidaridad que se han dado.</a:t>
            </a:r>
          </a:p>
          <a:p>
            <a:endParaRPr lang="es-ES" dirty="0" smtClean="0"/>
          </a:p>
          <a:p>
            <a:r>
              <a:rPr lang="es-ES" b="1" dirty="0" smtClean="0"/>
              <a:t>                     Cristo nos invita a nacer de nuevo, a nacer del agua y del Espíritu.</a:t>
            </a:r>
            <a:r>
              <a:rPr lang="es-ES" sz="2400" dirty="0" smtClean="0"/>
              <a:t>			</a:t>
            </a:r>
            <a:endParaRPr lang="es-ES" dirty="0" smtClean="0"/>
          </a:p>
          <a:p>
            <a:endParaRPr lang="es-ES" sz="2400" dirty="0" smtClean="0"/>
          </a:p>
          <a:p>
            <a:endParaRPr lang="ca-ES" sz="2400" dirty="0"/>
          </a:p>
          <a:p>
            <a:endParaRPr lang="ca-ES" sz="2400" dirty="0"/>
          </a:p>
          <a:p>
            <a:endParaRPr lang="ca-ES" sz="2400" dirty="0"/>
          </a:p>
        </p:txBody>
      </p:sp>
    </p:spTree>
    <p:extLst>
      <p:ext uri="{BB962C8B-B14F-4D97-AF65-F5344CB8AC3E}">
        <p14:creationId xmlns:p14="http://schemas.microsoft.com/office/powerpoint/2010/main" val="3020104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C07532B1-0299-4C5E-837C-60E44BFA1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208" y="0"/>
            <a:ext cx="54864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3DC4574E-716A-481D-BA33-2C8869BEC475}"/>
              </a:ext>
            </a:extLst>
          </p:cNvPr>
          <p:cNvSpPr txBox="1"/>
          <p:nvPr/>
        </p:nvSpPr>
        <p:spPr>
          <a:xfrm>
            <a:off x="8666922" y="689113"/>
            <a:ext cx="324678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dirty="0">
              <a:solidFill>
                <a:srgbClr val="C00000"/>
              </a:solidFill>
            </a:endParaRPr>
          </a:p>
          <a:p>
            <a:endParaRPr lang="ca-ES" sz="1600" dirty="0">
              <a:solidFill>
                <a:srgbClr val="C00000"/>
              </a:solidFill>
            </a:endParaRPr>
          </a:p>
          <a:p>
            <a:r>
              <a:rPr lang="es-ES" sz="2000" b="1" dirty="0" smtClean="0"/>
              <a:t>Desde la bendición de la creación, estoy contenta de ser quien soy </a:t>
            </a:r>
            <a:r>
              <a:rPr lang="es-ES" sz="2000" dirty="0" smtClean="0"/>
              <a:t>, de mi cuerpo, </a:t>
            </a:r>
          </a:p>
          <a:p>
            <a:r>
              <a:rPr lang="es-ES" sz="2000" dirty="0" smtClean="0"/>
              <a:t>desde donde puedo pensar, amar y actuar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673867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FEBF864A-4614-4F1D-BC72-E1A4D3258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219" y="1015712"/>
            <a:ext cx="8689788" cy="590384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BFB2FC6E-9055-4943-8953-69406D8DC622}"/>
              </a:ext>
            </a:extLst>
          </p:cNvPr>
          <p:cNvSpPr txBox="1"/>
          <p:nvPr/>
        </p:nvSpPr>
        <p:spPr>
          <a:xfrm>
            <a:off x="2316792" y="353992"/>
            <a:ext cx="90909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rgbClr val="C00000"/>
                </a:solidFill>
              </a:rPr>
              <a:t>El cuerpo </a:t>
            </a:r>
            <a:r>
              <a:rPr lang="es-ES" sz="2000" dirty="0" smtClean="0"/>
              <a:t>es nuestra presencia, epifanía de nuestro ser, revelación. </a:t>
            </a:r>
          </a:p>
          <a:p>
            <a:r>
              <a:rPr lang="es-ES" sz="2000" b="1" dirty="0" smtClean="0">
                <a:solidFill>
                  <a:srgbClr val="C00000"/>
                </a:solidFill>
              </a:rPr>
              <a:t>La palabra se hace cuerpo  </a:t>
            </a:r>
            <a:r>
              <a:rPr lang="es-ES" sz="2000" dirty="0" smtClean="0"/>
              <a:t> y se expresa a través del pensamiento, la palabra y la acción, que se corresponden con el corazón, la boca y las</a:t>
            </a:r>
          </a:p>
          <a:p>
            <a:r>
              <a:rPr lang="es-ES" sz="2000" dirty="0" smtClean="0"/>
              <a:t>manos.</a:t>
            </a:r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23EC2A27-7E86-4FD6-B9C4-4A020C993DBA}"/>
              </a:ext>
            </a:extLst>
          </p:cNvPr>
          <p:cNvSpPr txBox="1"/>
          <p:nvPr/>
        </p:nvSpPr>
        <p:spPr>
          <a:xfrm>
            <a:off x="7315200" y="2333685"/>
            <a:ext cx="395080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C00000"/>
                </a:solidFill>
              </a:rPr>
              <a:t>El corazón  </a:t>
            </a:r>
            <a:r>
              <a:rPr lang="es-ES" dirty="0" smtClean="0"/>
              <a:t>es el lugar  de la inteligencia y el amor, de la vulnerabilidad y la consciencia.</a:t>
            </a:r>
          </a:p>
          <a:p>
            <a:r>
              <a:rPr lang="es-ES" dirty="0" smtClean="0"/>
              <a:t> Dios nos ha dado un «corazón para pensar» (Si 17, 6).  “convertiré vuestro corazón de piedra en un corazón de carne     (Ez 36, 25)</a:t>
            </a:r>
          </a:p>
          <a:p>
            <a:endParaRPr lang="es-ES" dirty="0" smtClean="0"/>
          </a:p>
          <a:p>
            <a:r>
              <a:rPr lang="es-ES" dirty="0" smtClean="0"/>
              <a:t> Es espacio de misericordia y acogida,</a:t>
            </a:r>
          </a:p>
          <a:p>
            <a:r>
              <a:rPr lang="es-ES" dirty="0" smtClean="0"/>
              <a:t>donde se recobra la dignidad , la autoestima y se cultiva la esperanza. </a:t>
            </a:r>
          </a:p>
          <a:p>
            <a:endParaRPr lang="ca-ES" dirty="0"/>
          </a:p>
          <a:p>
            <a:endParaRPr lang="ca-ES" dirty="0"/>
          </a:p>
          <a:p>
            <a:r>
              <a:rPr lang="ca-ES" dirty="0"/>
              <a:t>						</a:t>
            </a:r>
            <a:endParaRPr lang="ca-E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190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C363B5E1-6794-46D5-9192-F2D284FA6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865" y="199450"/>
            <a:ext cx="10287467" cy="685145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A6C5A79C-BF22-4C69-8FE5-55BE0AFAAC65}"/>
              </a:ext>
            </a:extLst>
          </p:cNvPr>
          <p:cNvSpPr txBox="1"/>
          <p:nvPr/>
        </p:nvSpPr>
        <p:spPr>
          <a:xfrm>
            <a:off x="4153610" y="3095635"/>
            <a:ext cx="583749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C00000"/>
                </a:solidFill>
              </a:rPr>
              <a:t>La autenticidad del corazón se expresa en la mirada ;</a:t>
            </a:r>
          </a:p>
          <a:p>
            <a:r>
              <a:rPr lang="es-ES" sz="2400" b="1" dirty="0" smtClean="0">
                <a:solidFill>
                  <a:srgbClr val="C00000"/>
                </a:solidFill>
              </a:rPr>
              <a:t>Los ojos son expresión de la lucidez, del amor; </a:t>
            </a:r>
          </a:p>
          <a:p>
            <a:r>
              <a:rPr lang="es-ES" sz="2400" b="1" dirty="0" smtClean="0">
                <a:solidFill>
                  <a:srgbClr val="C00000"/>
                </a:solidFill>
              </a:rPr>
              <a:t>Vivir con los ojos abiertos a la realidad nos permite descubrir la originalidad de cada persona , romper prejuicios, detectar injusticias, ser sensibles, </a:t>
            </a:r>
          </a:p>
          <a:p>
            <a:r>
              <a:rPr lang="es-ES" sz="2400" b="1" dirty="0" smtClean="0">
                <a:solidFill>
                  <a:srgbClr val="C00000"/>
                </a:solidFill>
              </a:rPr>
              <a:t>ver posibilidades de acción</a:t>
            </a:r>
            <a:endParaRPr lang="es-E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640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C8B968EA-82CE-4E21-80E5-E9DFF0CC3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84" y="0"/>
            <a:ext cx="12132216" cy="690528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5BF19049-70D8-41A5-A008-E09C9BF8AB26}"/>
              </a:ext>
            </a:extLst>
          </p:cNvPr>
          <p:cNvSpPr txBox="1"/>
          <p:nvPr/>
        </p:nvSpPr>
        <p:spPr>
          <a:xfrm>
            <a:off x="331304" y="556591"/>
            <a:ext cx="474427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bg1"/>
                </a:solidFill>
              </a:rPr>
              <a:t>La palabra y el silencio entran a nuestro cuerpo a través del </a:t>
            </a:r>
            <a:r>
              <a:rPr lang="es-ES" sz="2400" b="1" dirty="0" smtClean="0">
                <a:solidFill>
                  <a:schemeClr val="bg1"/>
                </a:solidFill>
              </a:rPr>
              <a:t>oído</a:t>
            </a:r>
            <a:r>
              <a:rPr lang="es-ES" sz="2400" dirty="0" smtClean="0">
                <a:solidFill>
                  <a:schemeClr val="bg1"/>
                </a:solidFill>
              </a:rPr>
              <a:t>, es la vía de la comprensión y la acogida;</a:t>
            </a:r>
          </a:p>
          <a:p>
            <a:r>
              <a:rPr lang="es-ES" sz="2400" dirty="0" smtClean="0">
                <a:solidFill>
                  <a:schemeClr val="bg1"/>
                </a:solidFill>
              </a:rPr>
              <a:t>saber escuchar es hacer callar el ego, des-centrarse;</a:t>
            </a:r>
          </a:p>
          <a:p>
            <a:r>
              <a:rPr lang="es-ES" sz="2400" dirty="0" smtClean="0">
                <a:solidFill>
                  <a:schemeClr val="bg1"/>
                </a:solidFill>
              </a:rPr>
              <a:t>descubrir la presencia escondida, sutil, prudente</a:t>
            </a:r>
            <a:r>
              <a:rPr lang="ca-ES" sz="2400" dirty="0" smtClean="0">
                <a:solidFill>
                  <a:schemeClr val="bg1"/>
                </a:solidFill>
              </a:rPr>
              <a:t>.</a:t>
            </a:r>
            <a:endParaRPr lang="ca-ES" sz="2400" dirty="0">
              <a:solidFill>
                <a:schemeClr val="bg1"/>
              </a:solidFill>
            </a:endParaRPr>
          </a:p>
          <a:p>
            <a:endParaRPr lang="ca-ES" sz="2400" dirty="0">
              <a:solidFill>
                <a:schemeClr val="bg1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662763B1-4B5A-4DA8-A79F-C2B3EFA9FCFC}"/>
              </a:ext>
            </a:extLst>
          </p:cNvPr>
          <p:cNvSpPr txBox="1"/>
          <p:nvPr/>
        </p:nvSpPr>
        <p:spPr>
          <a:xfrm>
            <a:off x="343438" y="4788379"/>
            <a:ext cx="73284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Cuando la Palabra se hace oído,  transforma la manera de escuchar, entonces se oye el clamor del pueblo, el grito de los pobres, de las mujeres violentadas, de las abandonadas , de las silenciadas... </a:t>
            </a:r>
            <a:endParaRPr lang="es-E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82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3DBE822C-DD20-4603-B0B8-159EBC5DF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2780"/>
            <a:ext cx="12192000" cy="505522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9C9FE55F-9D02-4029-88AD-991A0A292EC7}"/>
              </a:ext>
            </a:extLst>
          </p:cNvPr>
          <p:cNvSpPr txBox="1"/>
          <p:nvPr/>
        </p:nvSpPr>
        <p:spPr>
          <a:xfrm>
            <a:off x="2198483" y="95691"/>
            <a:ext cx="8534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 través de la </a:t>
            </a:r>
            <a:r>
              <a:rPr lang="es-ES" b="1" dirty="0" smtClean="0">
                <a:solidFill>
                  <a:srgbClr val="C00000"/>
                </a:solidFill>
              </a:rPr>
              <a:t>boca</a:t>
            </a:r>
            <a:r>
              <a:rPr lang="es-ES" dirty="0" smtClean="0"/>
              <a:t> respiramos y nos comunicamos;</a:t>
            </a:r>
          </a:p>
          <a:p>
            <a:r>
              <a:rPr lang="es-ES" dirty="0" smtClean="0"/>
              <a:t> </a:t>
            </a:r>
            <a:r>
              <a:rPr lang="es-ES" dirty="0" err="1" smtClean="0"/>
              <a:t>comemos,bebemos</a:t>
            </a:r>
            <a:r>
              <a:rPr lang="es-ES" dirty="0" smtClean="0"/>
              <a:t>, besamos. </a:t>
            </a:r>
          </a:p>
          <a:p>
            <a:r>
              <a:rPr lang="es-ES" dirty="0" smtClean="0"/>
              <a:t>Cuando la Palabra se hace cuerpo en la boca, anuncia vida para todas y todos, proclama la grandeza de Dios, canta caminos de liberación para el pueblo.</a:t>
            </a:r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A736F8C2-EE26-42CB-8D39-740ACC50C9CD}"/>
              </a:ext>
            </a:extLst>
          </p:cNvPr>
          <p:cNvSpPr txBox="1"/>
          <p:nvPr/>
        </p:nvSpPr>
        <p:spPr>
          <a:xfrm>
            <a:off x="265042" y="2760729"/>
            <a:ext cx="462500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María  pronunció un sí fiel y confiado que le permitió dar a luz a la Luz ;  </a:t>
            </a:r>
          </a:p>
          <a:p>
            <a:endParaRPr lang="es-ES" b="1" dirty="0" smtClean="0"/>
          </a:p>
          <a:p>
            <a:r>
              <a:rPr lang="es-ES" b="1" dirty="0" smtClean="0"/>
              <a:t>la samaritana  probó el agua viva que Jesús le ofreció y </a:t>
            </a:r>
            <a:r>
              <a:rPr lang="es-ES" b="1" dirty="0" err="1" smtClean="0"/>
              <a:t>Tamar</a:t>
            </a:r>
            <a:r>
              <a:rPr lang="es-ES" b="1" dirty="0" smtClean="0"/>
              <a:t> denunció con coraje la injusticia, </a:t>
            </a:r>
          </a:p>
          <a:p>
            <a:endParaRPr lang="es-ES" b="1" dirty="0" smtClean="0"/>
          </a:p>
          <a:p>
            <a:r>
              <a:rPr lang="es-ES" b="1" dirty="0" smtClean="0"/>
              <a:t>Febe, </a:t>
            </a:r>
            <a:r>
              <a:rPr lang="es-ES" b="1" dirty="0" err="1" smtClean="0"/>
              <a:t>Junia</a:t>
            </a:r>
            <a:r>
              <a:rPr lang="es-ES" b="1" dirty="0" smtClean="0"/>
              <a:t>, Prisca y muchas otras, proclamaron el Evangelio y fueron  apóstoles y líderes de las primeras comunidades .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2571664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EAD481BC-195B-4038-A556-A420C8BFD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77"/>
            <a:ext cx="12192000" cy="685202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0301EE0D-0C57-4B89-946F-FAD5DD6C827E}"/>
              </a:ext>
            </a:extLst>
          </p:cNvPr>
          <p:cNvSpPr txBox="1"/>
          <p:nvPr/>
        </p:nvSpPr>
        <p:spPr>
          <a:xfrm>
            <a:off x="1434503" y="4507289"/>
            <a:ext cx="96210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</a:rPr>
              <a:t>Las  manos</a:t>
            </a:r>
            <a:r>
              <a:rPr lang="es-ES" sz="2400" dirty="0" smtClean="0">
                <a:solidFill>
                  <a:schemeClr val="bg1"/>
                </a:solidFill>
              </a:rPr>
              <a:t>, vía del tacto, del contacto, de las caricias y los abrazos; expresan la posibilidad de hacer y de relacionarnos . Cuando la Palabra se hace manos, las transforma en instrumentos de cuidado hacia los demás, de la Naturaleza, de </a:t>
            </a:r>
          </a:p>
          <a:p>
            <a:r>
              <a:rPr lang="es-ES" sz="2400" dirty="0" smtClean="0">
                <a:solidFill>
                  <a:schemeClr val="bg1"/>
                </a:solidFill>
              </a:rPr>
              <a:t>todo lo que nos rodea.</a:t>
            </a:r>
            <a:endParaRPr lang="es-E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791824"/>
      </p:ext>
    </p:extLst>
  </p:cSld>
  <p:clrMapOvr>
    <a:masterClrMapping/>
  </p:clrMapOvr>
</p:sld>
</file>

<file path=ppt/theme/theme1.xml><?xml version="1.0" encoding="utf-8"?>
<a:theme xmlns:a="http://schemas.openxmlformats.org/drawingml/2006/main" name="Espiral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894</TotalTime>
  <Words>1244</Words>
  <Application>Microsoft Office PowerPoint</Application>
  <PresentationFormat>Personalizado</PresentationFormat>
  <Paragraphs>136</Paragraphs>
  <Slides>16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17" baseType="lpstr">
      <vt:lpstr>Espiral</vt:lpstr>
      <vt:lpstr>FESTIVIDAD DEL CORPUS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¡Buena fiesta  del Corpus!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Neus</dc:creator>
  <cp:lastModifiedBy>User</cp:lastModifiedBy>
  <cp:revision>54</cp:revision>
  <dcterms:created xsi:type="dcterms:W3CDTF">2020-06-02T18:08:15Z</dcterms:created>
  <dcterms:modified xsi:type="dcterms:W3CDTF">2020-06-07T18:17:12Z</dcterms:modified>
</cp:coreProperties>
</file>